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6" r:id="rId13"/>
    <p:sldId id="275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65E1730-274C-460E-91AD-023F1D812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306AD6E-12F1-4DA6-82BB-323AB93127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7FAEF9E-B4B8-4E81-8598-4EADB8130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E9FE-18E7-4A10-9511-7B537AE32309}" type="datetimeFigureOut">
              <a:rPr lang="zh-TW" altLang="en-US" smtClean="0"/>
              <a:t>2022/11/4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FDDB741-2EE6-44B7-A66B-58984EDEA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2193EE4-ED7C-4A1A-82F8-3FCF78126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EA62-E5AC-4532-9FCB-7BF097D54F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2447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2CAD4E-2125-4397-BDFE-0FE28F1D0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4EDDF26-2A0B-40B1-9517-DD10FFABD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0341ECD-E341-4E1D-BAB0-392B955A4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E9FE-18E7-4A10-9511-7B537AE32309}" type="datetimeFigureOut">
              <a:rPr lang="zh-TW" altLang="en-US" smtClean="0"/>
              <a:t>2022/11/4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DBA1282-F419-4D07-AD4E-A0FD21260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16C5CB7-66CC-44DC-A8F6-ABE9DC8CB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EA62-E5AC-4532-9FCB-7BF097D54F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0185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36AB7F2-1445-4AE8-B7A7-1E9A3130E7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0AACE8A-E18C-482E-85A4-BB93228D1B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60E2C91-DAA8-4CFC-B071-3BA9C3F39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E9FE-18E7-4A10-9511-7B537AE32309}" type="datetimeFigureOut">
              <a:rPr lang="zh-TW" altLang="en-US" smtClean="0"/>
              <a:t>2022/11/4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BF18148-FA59-497A-BA1D-7259E7202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2C7C3B8-09A5-4536-B6E1-9C061E031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EA62-E5AC-4532-9FCB-7BF097D54F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9255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A15E38A-2A8E-4747-A49C-4FC8B2A1D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3E81669-1551-4F61-BC91-737E673F8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157FFAD-5AA5-4542-A6CE-CDF420284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E9FE-18E7-4A10-9511-7B537AE32309}" type="datetimeFigureOut">
              <a:rPr lang="zh-TW" altLang="en-US" smtClean="0"/>
              <a:t>2022/11/4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78C820A-AFC4-4EBA-B0C2-6D5F0E81D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A8DAF30-55D8-4952-A789-D7241165D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EA62-E5AC-4532-9FCB-7BF097D54F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3714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3BF792-A113-4F87-BDB4-D504A5E43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69E0192-5407-48A5-8015-CFD187BC1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5D11378-FC9D-410C-B1CD-EB9EB76CD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E9FE-18E7-4A10-9511-7B537AE32309}" type="datetimeFigureOut">
              <a:rPr lang="zh-TW" altLang="en-US" smtClean="0"/>
              <a:t>2022/11/4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3A8129D-81F6-406A-A7E0-B06BC853F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4038A7E-3AF6-4842-81F5-F7436E944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EA62-E5AC-4532-9FCB-7BF097D54F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5096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B4E03B-9222-45C3-AB63-D1C998F1A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307A19F-9738-42C1-A49D-CC7C8D41F9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7B12CD1-332B-423E-BED1-F53D6890F6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97819C4-9BBC-448B-A2DD-5B36972C7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E9FE-18E7-4A10-9511-7B537AE32309}" type="datetimeFigureOut">
              <a:rPr lang="zh-TW" altLang="en-US" smtClean="0"/>
              <a:t>2022/11/4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2468B6E-DB16-4518-B882-D643BAE21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4BFAE2A-45BE-4A4F-87CF-187C002B7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EA62-E5AC-4532-9FCB-7BF097D54F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1544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3F7068-0B8F-43E7-8D4D-CA7BF356A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49920B5-C975-4FF9-8CF5-5A9130D21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9D4D92B-8565-46DA-88D6-446C339700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40F30F03-86D5-44B8-94D4-A524BC2E5D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A31AF0E-51BA-4012-A477-977015682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E6E191A-F51A-4735-9DD6-21F36E85E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E9FE-18E7-4A10-9511-7B537AE32309}" type="datetimeFigureOut">
              <a:rPr lang="zh-TW" altLang="en-US" smtClean="0"/>
              <a:t>2022/11/4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D1B35892-EDF2-451A-965F-68A45AC1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5FBEE7C5-3B2E-4CFE-B83D-BDDFD225A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EA62-E5AC-4532-9FCB-7BF097D54F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161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4F44DF9-F314-4EA8-A656-744AF129C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F5AF868-398A-4255-9F23-E439EADB1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E9FE-18E7-4A10-9511-7B537AE32309}" type="datetimeFigureOut">
              <a:rPr lang="zh-TW" altLang="en-US" smtClean="0"/>
              <a:t>2022/11/4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DEC437F-0905-4F71-A51B-2A1DB2807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BBAE8D3-835C-40ED-9DDD-A9BCB5FC9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EA62-E5AC-4532-9FCB-7BF097D54F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6188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D797D330-D5D7-45AA-899D-55D4D0806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E9FE-18E7-4A10-9511-7B537AE32309}" type="datetimeFigureOut">
              <a:rPr lang="zh-TW" altLang="en-US" smtClean="0"/>
              <a:t>2022/11/4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C1DC9C2D-A8EB-4BD1-B307-0FF8DDD00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03A2862-DEBB-4DB1-85F0-F9874B0F8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EA62-E5AC-4532-9FCB-7BF097D54F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5757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2A13665-B2D4-4EBE-B7CD-64D217F4C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001E01F-7F75-42D9-A82B-1F06F0FAF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31C49E3-69BC-497B-BCA1-DE5C59A26C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6CCB9E5-8702-493F-B833-C6ADE4102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E9FE-18E7-4A10-9511-7B537AE32309}" type="datetimeFigureOut">
              <a:rPr lang="zh-TW" altLang="en-US" smtClean="0"/>
              <a:t>2022/11/4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3354DEB-0581-45D9-8D8B-1C3EE5C4B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2EEEA19-E9A7-40B3-9D2A-8222C7EE7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EA62-E5AC-4532-9FCB-7BF097D54F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186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4D64C6-DA5D-4EA6-B946-55DFD0091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D285D7C9-A952-434E-A7A4-5C2DF93308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65AE5BA-92DC-47B1-986A-0E8E5C4C1D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C1E62C5-AB83-4175-913F-2CC6868F4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E9FE-18E7-4A10-9511-7B537AE32309}" type="datetimeFigureOut">
              <a:rPr lang="zh-TW" altLang="en-US" smtClean="0"/>
              <a:t>2022/11/4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5D11BD5-4DBE-440A-B432-B79FA77D9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66DFCDF-91CA-40CE-BD1B-B7C2B02E6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EA62-E5AC-4532-9FCB-7BF097D54F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6491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5D55E0A-0F11-462C-A8CE-FD85302EC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759D728-CCC8-47FC-B72C-63E924775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AF06F96-5274-4D89-8466-4CFC381E9B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1E9FE-18E7-4A10-9511-7B537AE32309}" type="datetimeFigureOut">
              <a:rPr lang="zh-TW" altLang="en-US" smtClean="0"/>
              <a:t>2022/11/4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724DAAD-3478-49AD-B2C0-5D605220A7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2EEA7EE-04A1-4BF8-8578-7EAC83CB8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EEA62-E5AC-4532-9FCB-7BF097D54F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911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22A58B1-E362-4937-A58C-EB98D0E50D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68759"/>
            <a:ext cx="9144000" cy="2856818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Hands-on Machine Learning with Python – </a:t>
            </a:r>
            <a:br>
              <a:rPr lang="en-US" altLang="zh-TW" dirty="0"/>
            </a:br>
            <a:r>
              <a:rPr lang="en-US" altLang="zh-TW" sz="4400" dirty="0"/>
              <a:t>Implement Neural Network Solutions with </a:t>
            </a:r>
            <a:r>
              <a:rPr lang="en-US" altLang="zh-TW" sz="4400" dirty="0" err="1"/>
              <a:t>Scikit</a:t>
            </a:r>
            <a:r>
              <a:rPr lang="en-US" altLang="zh-TW" sz="4400" dirty="0"/>
              <a:t>-learn and </a:t>
            </a:r>
            <a:r>
              <a:rPr lang="en-US" altLang="zh-TW" sz="4400" dirty="0" err="1"/>
              <a:t>PyTorch</a:t>
            </a:r>
            <a:br>
              <a:rPr lang="en-US" altLang="zh-TW" dirty="0"/>
            </a:br>
            <a:r>
              <a:rPr lang="en-US" altLang="zh-TW" sz="4900" dirty="0"/>
              <a:t>Ashwin </a:t>
            </a:r>
            <a:r>
              <a:rPr lang="en-US" altLang="zh-TW" sz="4900" dirty="0" err="1"/>
              <a:t>Pajankar</a:t>
            </a:r>
            <a:r>
              <a:rPr lang="en-US" altLang="zh-TW" sz="4900" dirty="0"/>
              <a:t> and Aditya Joshi</a:t>
            </a:r>
            <a:br>
              <a:rPr lang="en-US" altLang="zh-TW" sz="4900" dirty="0"/>
            </a:br>
            <a:r>
              <a:rPr lang="en-US" altLang="zh-TW" sz="4900" dirty="0" err="1"/>
              <a:t>Apress</a:t>
            </a:r>
            <a:r>
              <a:rPr lang="en-US" altLang="zh-TW" sz="4900" dirty="0"/>
              <a:t>, 2022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83258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DA2DDB-07B2-45E6-976A-8730B4937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1BBE319-4AF7-4FCC-9609-06A3105EC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The ninth chapter continues the discussion of supervised learning methods especially focusing on naive Bayes and Support Vector Machines.</a:t>
            </a:r>
          </a:p>
          <a:p>
            <a:r>
              <a:rPr lang="en-US" altLang="zh-TW" dirty="0"/>
              <a:t>The tenth chapter explains ensemble learning methods, which are the solutions that combine multiple simpler models to produce a performance better than what they might offer individually.</a:t>
            </a:r>
          </a:p>
          <a:p>
            <a:r>
              <a:rPr lang="en-US" altLang="zh-TW" dirty="0"/>
              <a:t>In the eleventh chapter, we discuss unsupervised learning methods, specifically focusing on dimensionality reduction, clustering, and frequent pattern mining methods.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68971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8D97018-27B2-4BC3-8FBC-5855538FF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57078B8-6CCC-4BB1-982F-518E68725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The last section begins with introducing the basic ideas of neural network and deep learning in the twelfth chapter.</a:t>
            </a:r>
          </a:p>
          <a:p>
            <a:r>
              <a:rPr lang="en-US" altLang="zh-TW" dirty="0"/>
              <a:t>We introduce a highly popular open source machine learning framework, </a:t>
            </a:r>
            <a:r>
              <a:rPr lang="en-US" altLang="zh-TW" dirty="0" err="1"/>
              <a:t>PyTorch</a:t>
            </a:r>
            <a:r>
              <a:rPr lang="en-US" altLang="zh-TW" dirty="0"/>
              <a:t>, that will be used in the examples in the subsequent chapters.</a:t>
            </a:r>
          </a:p>
          <a:p>
            <a:r>
              <a:rPr lang="en-US" altLang="zh-TW" dirty="0"/>
              <a:t>The thirteenth chapter begins with the explanation of artificial neural networks and thoroughly discusses the theoretical foundations of feedforward and backpropagation.</a:t>
            </a:r>
          </a:p>
          <a:p>
            <a:r>
              <a:rPr lang="en-US" altLang="zh-TW" dirty="0"/>
              <a:t>We explain how to create a multilayer neural network that is capable of identifying handwritten digits.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75330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2BD2B1C-E8C5-48DE-A21A-09EBD38EB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08E1994-AC90-43BB-A4DD-32796C0C1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 the fourteenth chapter, we discuss convolutional neural networks and work through an example for image classification.</a:t>
            </a:r>
          </a:p>
          <a:p>
            <a:r>
              <a:rPr lang="en-US" altLang="zh-TW" dirty="0"/>
              <a:t>The fifteenth chapter discusses recurrent neural networks and walks you through a sequence modeling problem.</a:t>
            </a:r>
          </a:p>
          <a:p>
            <a:r>
              <a:rPr lang="en-US" altLang="zh-TW" dirty="0"/>
              <a:t>In the final, sixteenth chapter, </a:t>
            </a:r>
            <a:r>
              <a:rPr lang="en-US" altLang="zh-TW"/>
              <a:t>we discuss strategies </a:t>
            </a:r>
            <a:r>
              <a:rPr lang="en-US" altLang="zh-TW" dirty="0"/>
              <a:t>for planning, managing, and engineering machine learning and </a:t>
            </a:r>
            <a:r>
              <a:rPr lang="en-US" altLang="zh-TW"/>
              <a:t>data science projects</a:t>
            </a:r>
            <a:r>
              <a:rPr lang="en-US" altLang="zh-TW" dirty="0"/>
              <a:t>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18836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641DEE-D951-4488-8118-6EDE34C99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24A9E64-CE9C-4DFE-A5BF-427E7281F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0865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0C9CD4-9B4C-402A-988F-7EE9ECD90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Contents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3E0C1A7-29D9-40F9-BEDC-D0843BE9D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Introduction</a:t>
            </a:r>
          </a:p>
          <a:p>
            <a:r>
              <a:rPr lang="en-US" altLang="zh-TW" dirty="0"/>
              <a:t>Section 1 Python for Machine Learning</a:t>
            </a:r>
          </a:p>
          <a:p>
            <a:pPr lvl="1"/>
            <a:r>
              <a:rPr lang="en-US" altLang="zh-TW" dirty="0"/>
              <a:t>Chapter 1 Getting Started with Python 3 and </a:t>
            </a:r>
            <a:r>
              <a:rPr lang="en-US" altLang="zh-TW" dirty="0" err="1"/>
              <a:t>Jupyter</a:t>
            </a:r>
            <a:r>
              <a:rPr lang="en-US" altLang="zh-TW" dirty="0"/>
              <a:t> Notebook</a:t>
            </a:r>
          </a:p>
          <a:p>
            <a:pPr lvl="1"/>
            <a:r>
              <a:rPr lang="en-US" altLang="zh-TW" dirty="0"/>
              <a:t>Chapter 2 Getting Started with NumPy</a:t>
            </a:r>
          </a:p>
          <a:p>
            <a:pPr lvl="1"/>
            <a:r>
              <a:rPr lang="en-US" altLang="zh-TW" dirty="0"/>
              <a:t>Chapter 3 Introduction to Data Visualization</a:t>
            </a:r>
          </a:p>
          <a:p>
            <a:pPr lvl="1"/>
            <a:r>
              <a:rPr lang="en-US" altLang="zh-TW" dirty="0"/>
              <a:t>Chapter 4 Introduction to Pandas</a:t>
            </a:r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843770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97AE65C-EFFF-4707-839A-93FB4D9C7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76949F9-A7C2-449F-96AF-6C8BD547E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Section 2 Machine Learning Approaches</a:t>
            </a:r>
          </a:p>
          <a:p>
            <a:pPr lvl="1"/>
            <a:r>
              <a:rPr lang="en-US" altLang="zh-TW" dirty="0"/>
              <a:t>Chapter 5 Introduction to Machine Learning with </a:t>
            </a:r>
            <a:r>
              <a:rPr lang="en-US" altLang="zh-TW" dirty="0" err="1"/>
              <a:t>Scikit</a:t>
            </a:r>
            <a:r>
              <a:rPr lang="en-US" altLang="zh-TW" dirty="0"/>
              <a:t>-learn</a:t>
            </a:r>
          </a:p>
          <a:p>
            <a:pPr lvl="1"/>
            <a:r>
              <a:rPr lang="en-US" altLang="zh-TW" dirty="0"/>
              <a:t>Chapter 6 Preparing Data for Machine Learning</a:t>
            </a:r>
          </a:p>
          <a:p>
            <a:pPr lvl="1"/>
            <a:r>
              <a:rPr lang="en-US" altLang="zh-TW" dirty="0"/>
              <a:t>Chapter 7 Supervised Learning Methods: Part 1</a:t>
            </a:r>
          </a:p>
          <a:p>
            <a:pPr lvl="1"/>
            <a:r>
              <a:rPr lang="en-US" altLang="zh-TW" dirty="0"/>
              <a:t>Chapter 8 Tuning Supervised Learners</a:t>
            </a:r>
          </a:p>
          <a:p>
            <a:pPr lvl="1"/>
            <a:r>
              <a:rPr lang="en-US" altLang="zh-TW" dirty="0"/>
              <a:t>Chapter 9 Supervised Learning Methods: Part 2</a:t>
            </a:r>
          </a:p>
          <a:p>
            <a:pPr lvl="1"/>
            <a:r>
              <a:rPr lang="en-US" altLang="zh-TW" dirty="0"/>
              <a:t>Chapter 10 Ensemble Learning Methods</a:t>
            </a:r>
          </a:p>
          <a:p>
            <a:pPr lvl="1"/>
            <a:r>
              <a:rPr lang="en-US" altLang="zh-TW" dirty="0"/>
              <a:t>Chapter 11 Unsupervised Learning Methods</a:t>
            </a:r>
          </a:p>
        </p:txBody>
      </p:sp>
    </p:spTree>
    <p:extLst>
      <p:ext uri="{BB962C8B-B14F-4D97-AF65-F5344CB8AC3E}">
        <p14:creationId xmlns:p14="http://schemas.microsoft.com/office/powerpoint/2010/main" val="1134072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6DAE5A-8E68-46BF-A865-8CC7A993D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33C12D3-B85A-4169-A146-76EA9D307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Section 3 Neural Networks and Deep Learning</a:t>
            </a:r>
          </a:p>
          <a:p>
            <a:pPr lvl="1"/>
            <a:r>
              <a:rPr lang="en-US" altLang="zh-TW" dirty="0"/>
              <a:t>Chapter 12 Neural Network and </a:t>
            </a:r>
            <a:r>
              <a:rPr lang="en-US" altLang="zh-TW" dirty="0" err="1"/>
              <a:t>PyTorch</a:t>
            </a:r>
            <a:r>
              <a:rPr lang="en-US" altLang="zh-TW" dirty="0"/>
              <a:t> Basics</a:t>
            </a:r>
          </a:p>
          <a:p>
            <a:pPr lvl="1"/>
            <a:r>
              <a:rPr lang="en-US" altLang="zh-TW" dirty="0"/>
              <a:t>Chapter 13 Feedforward Neural Networks</a:t>
            </a:r>
          </a:p>
          <a:p>
            <a:pPr lvl="1"/>
            <a:r>
              <a:rPr lang="en-US" altLang="zh-TW" dirty="0"/>
              <a:t>Chapter 14 Convolutional Neural Networks</a:t>
            </a:r>
          </a:p>
          <a:p>
            <a:pPr lvl="1"/>
            <a:r>
              <a:rPr lang="en-US" altLang="zh-TW" dirty="0"/>
              <a:t>Chapter 15 Recurrent Neural Networks</a:t>
            </a:r>
          </a:p>
          <a:p>
            <a:pPr lvl="1"/>
            <a:r>
              <a:rPr lang="en-US" altLang="zh-TW" dirty="0"/>
              <a:t>Chapter 16 Bringing It All Together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9740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B3051C-8763-4150-8662-F53BA9260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Introduction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07E59D7-3976-4639-802C-D5B11909D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We realized that, as lifelong learners ourselves, the initial few steps in any</a:t>
            </a:r>
            <a:r>
              <a:rPr lang="zh-TW" altLang="en-US" dirty="0"/>
              <a:t> </a:t>
            </a:r>
            <a:r>
              <a:rPr lang="en-US" altLang="zh-TW" dirty="0"/>
              <a:t>field require a much clearer source that shows a path clearly.</a:t>
            </a:r>
          </a:p>
          <a:p>
            <a:r>
              <a:rPr lang="en-US" altLang="zh-TW" dirty="0"/>
              <a:t>This also requires a crisp</a:t>
            </a:r>
            <a:r>
              <a:rPr lang="zh-TW" altLang="en-US" dirty="0"/>
              <a:t> </a:t>
            </a:r>
            <a:r>
              <a:rPr lang="en-US" altLang="zh-TW" dirty="0"/>
              <a:t>set of explanation and occasional ideas to expand the learning experience by reading,</a:t>
            </a:r>
            <a:r>
              <a:rPr lang="zh-TW" altLang="en-US" dirty="0"/>
              <a:t> </a:t>
            </a:r>
            <a:r>
              <a:rPr lang="en-US" altLang="zh-TW" dirty="0"/>
              <a:t>learning, and utilizing what you have learned.</a:t>
            </a:r>
          </a:p>
          <a:p>
            <a:r>
              <a:rPr lang="en-US" altLang="zh-TW" dirty="0"/>
              <a:t>We have used Python for a long duration</a:t>
            </a:r>
            <a:r>
              <a:rPr lang="zh-TW" altLang="en-US" dirty="0"/>
              <a:t> </a:t>
            </a:r>
            <a:r>
              <a:rPr lang="en-US" altLang="zh-TW" dirty="0"/>
              <a:t>in our academic life and professional careers in software development, data science,</a:t>
            </a:r>
            <a:r>
              <a:rPr lang="zh-TW" altLang="en-US" dirty="0"/>
              <a:t> </a:t>
            </a:r>
            <a:r>
              <a:rPr lang="en-US" altLang="zh-TW" dirty="0"/>
              <a:t>and machine learning.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77455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32775E-AAFC-4668-BF51-D91572B42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79FBB8F-7CDF-43B0-A1D3-AD5ED9D8F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We have made a very humble attempt to</a:t>
            </a:r>
            <a:r>
              <a:rPr lang="zh-TW" altLang="en-US" dirty="0"/>
              <a:t> </a:t>
            </a:r>
            <a:r>
              <a:rPr lang="en-US" altLang="zh-TW" dirty="0"/>
              <a:t>write a step-by-step guide on the topic of machine learning for absolute beginners.</a:t>
            </a:r>
          </a:p>
          <a:p>
            <a:r>
              <a:rPr lang="en-US" altLang="zh-TW" dirty="0"/>
              <a:t>Every chapter of the book has the explanation of the concepts used, code examples,</a:t>
            </a:r>
            <a:r>
              <a:rPr lang="zh-TW" altLang="en-US" dirty="0"/>
              <a:t> </a:t>
            </a:r>
            <a:r>
              <a:rPr lang="en-US" altLang="zh-TW" dirty="0"/>
              <a:t>explanation of the code examples, and screenshots of the outputs.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59661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6D1C2E-DA95-42DC-A2F2-B5F7349C3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31D3923-B624-42F1-AEB6-694A0B6F6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first chapter covers the setup of the Python environment on different</a:t>
            </a:r>
            <a:r>
              <a:rPr lang="zh-TW" altLang="en-US" dirty="0"/>
              <a:t> </a:t>
            </a:r>
            <a:r>
              <a:rPr lang="en-US" altLang="zh-TW" dirty="0"/>
              <a:t>platforms.</a:t>
            </a:r>
          </a:p>
          <a:p>
            <a:r>
              <a:rPr lang="en-US" altLang="zh-TW" dirty="0"/>
              <a:t>The second chapter covers NumPy and </a:t>
            </a:r>
            <a:r>
              <a:rPr lang="en-US" altLang="zh-TW" dirty="0" err="1"/>
              <a:t>Ndarrays</a:t>
            </a:r>
            <a:r>
              <a:rPr lang="en-US" altLang="zh-TW" dirty="0"/>
              <a:t>.</a:t>
            </a:r>
          </a:p>
          <a:p>
            <a:r>
              <a:rPr lang="en-US" altLang="zh-TW" dirty="0"/>
              <a:t>The third chapter</a:t>
            </a:r>
            <a:r>
              <a:rPr lang="zh-TW" altLang="en-US" dirty="0"/>
              <a:t> </a:t>
            </a:r>
            <a:r>
              <a:rPr lang="en-US" altLang="zh-TW" dirty="0"/>
              <a:t>explores visualization with Matplotlib.</a:t>
            </a:r>
          </a:p>
          <a:p>
            <a:r>
              <a:rPr lang="en-US" altLang="zh-TW" dirty="0"/>
              <a:t>The fourth chapter introduces us to the Pandas</a:t>
            </a:r>
            <a:r>
              <a:rPr lang="zh-TW" altLang="en-US" dirty="0"/>
              <a:t> </a:t>
            </a:r>
            <a:r>
              <a:rPr lang="en-US" altLang="zh-TW" dirty="0"/>
              <a:t>data science library.</a:t>
            </a:r>
          </a:p>
          <a:p>
            <a:r>
              <a:rPr lang="en-US" altLang="zh-TW" dirty="0"/>
              <a:t>All these initial chapters build the programming and basic data</a:t>
            </a:r>
            <a:r>
              <a:rPr lang="zh-TW" altLang="en-US" dirty="0"/>
              <a:t> </a:t>
            </a:r>
            <a:r>
              <a:rPr lang="en-US" altLang="zh-TW" dirty="0"/>
              <a:t>crunching foundations that are one of the prerequisites for learning machine learning.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17991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7A75E9-C942-46D1-89AA-B0B51B966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3ED7FF4-7E10-4172-AE3E-854D9BAB3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Section 2 discusses traditional machine learning approaches.</a:t>
            </a:r>
          </a:p>
          <a:p>
            <a:r>
              <a:rPr lang="en-US" altLang="zh-TW" dirty="0"/>
              <a:t>In Chapter 5, we start with a bird’s-eye view of the field of machine learning followed by the installation of </a:t>
            </a:r>
            <a:r>
              <a:rPr lang="en-US" altLang="zh-TW" dirty="0" err="1"/>
              <a:t>Scikit</a:t>
            </a:r>
            <a:r>
              <a:rPr lang="en-US" altLang="zh-TW" dirty="0"/>
              <a:t>-learn and a short and quick example of a machine learning solution with </a:t>
            </a:r>
            <a:r>
              <a:rPr lang="en-US" altLang="zh-TW" dirty="0" err="1"/>
              <a:t>Scikit</a:t>
            </a:r>
            <a:r>
              <a:rPr lang="en-US" altLang="zh-TW" dirty="0"/>
              <a:t>-learn.</a:t>
            </a:r>
          </a:p>
          <a:p>
            <a:r>
              <a:rPr lang="en-US" altLang="zh-TW" dirty="0"/>
              <a:t>Chapter 6 elaborates methods to help you understand and transform structural, textual, and image data into the format that’s acceptable by machine learning libraries.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1114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E4BC6A-563D-4606-8A9E-4B6BA8D21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F1644BB-0CF8-4148-9D9E-07FE3CC25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In Chapter 7, we introduce supervised learning methods, starting with linear regression for regression problems and logistic regression and decision trees for classification problems.</a:t>
            </a:r>
          </a:p>
          <a:p>
            <a:r>
              <a:rPr lang="en-US" altLang="zh-TW" dirty="0"/>
              <a:t>The eighth chapter ponders over further fine-tuning of machine learning models.</a:t>
            </a:r>
          </a:p>
          <a:p>
            <a:r>
              <a:rPr lang="en-US" altLang="zh-TW" dirty="0"/>
              <a:t>We explain some ideas for measuring the performance of the models, issues of overfitting and underfitting, and approaches for handling such issues and improving the model performance.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1800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700</Words>
  <Application>Microsoft Office PowerPoint</Application>
  <PresentationFormat>寬螢幕</PresentationFormat>
  <Paragraphs>49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8" baseType="lpstr">
      <vt:lpstr>新細明體</vt:lpstr>
      <vt:lpstr>Arial</vt:lpstr>
      <vt:lpstr>Calibri</vt:lpstr>
      <vt:lpstr>Calibri Light</vt:lpstr>
      <vt:lpstr>Office 佈景主題</vt:lpstr>
      <vt:lpstr>Hands-on Machine Learning with Python –  Implement Neural Network Solutions with Scikit-learn and PyTorch Ashwin Pajankar and Aditya Joshi Apress, 2022</vt:lpstr>
      <vt:lpstr>Contents</vt:lpstr>
      <vt:lpstr>PowerPoint 簡報</vt:lpstr>
      <vt:lpstr>PowerPoint 簡報</vt:lpstr>
      <vt:lpstr>Introduction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 Paul Mueller and Luca Massaron, Artificial Intelligence for Dummies, 2nd ed., John Wiley &amp; Sons, 2022</dc:title>
  <dc:creator>csshieh</dc:creator>
  <cp:lastModifiedBy>csshieh</cp:lastModifiedBy>
  <cp:revision>8</cp:revision>
  <dcterms:created xsi:type="dcterms:W3CDTF">2022-09-14T14:01:32Z</dcterms:created>
  <dcterms:modified xsi:type="dcterms:W3CDTF">2022-11-04T01:57:30Z</dcterms:modified>
</cp:coreProperties>
</file>